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6" r:id="rId3"/>
    <p:sldId id="300" r:id="rId4"/>
    <p:sldId id="257" r:id="rId5"/>
    <p:sldId id="271" r:id="rId6"/>
    <p:sldId id="297" r:id="rId7"/>
    <p:sldId id="279" r:id="rId8"/>
    <p:sldId id="280" r:id="rId9"/>
    <p:sldId id="281" r:id="rId10"/>
    <p:sldId id="284" r:id="rId11"/>
    <p:sldId id="286" r:id="rId12"/>
    <p:sldId id="302" r:id="rId13"/>
    <p:sldId id="303" r:id="rId14"/>
    <p:sldId id="304" r:id="rId15"/>
    <p:sldId id="309" r:id="rId16"/>
    <p:sldId id="313" r:id="rId17"/>
    <p:sldId id="310" r:id="rId18"/>
    <p:sldId id="312" r:id="rId19"/>
    <p:sldId id="315" r:id="rId20"/>
    <p:sldId id="308" r:id="rId21"/>
    <p:sldId id="314" r:id="rId22"/>
    <p:sldId id="307" r:id="rId23"/>
    <p:sldId id="301" r:id="rId24"/>
    <p:sldId id="311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7" autoAdjust="0"/>
  </p:normalViewPr>
  <p:slideViewPr>
    <p:cSldViewPr>
      <p:cViewPr varScale="1">
        <p:scale>
          <a:sx n="94" d="100"/>
          <a:sy n="94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7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7A619-A829-43CB-9AB7-E51DD1E6AA46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C81C4-C887-4042-9053-10ACA7875C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4912-AEC3-4686-AEC9-868DB20094FF}" type="datetimeFigureOut">
              <a:rPr lang="ru-RU" smtClean="0"/>
              <a:t>28.08.2018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E48F9-5B48-4041-995F-5D867F3918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5A01345-818D-444A-865D-405F14B1F857}" type="slidenum">
              <a:rPr lang="en-US" altLang="ru-RU" smtClean="0"/>
              <a:pPr/>
              <a:t>12</a:t>
            </a:fld>
            <a:endParaRPr lang="en-US" altLang="ru-RU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DDA2A65-0681-415E-A5CB-AE75DC81EC8A}" type="slidenum">
              <a:rPr lang="en-US" altLang="ru-RU" smtClean="0"/>
              <a:pPr/>
              <a:t>13</a:t>
            </a:fld>
            <a:endParaRPr lang="en-US" altLang="ru-RU" smtClean="0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9940FC7-87CB-4751-8F03-2FC0123F78CA}" type="slidenum">
              <a:rPr lang="en-US" altLang="ru-RU" smtClean="0"/>
              <a:pPr/>
              <a:t>14</a:t>
            </a:fld>
            <a:endParaRPr lang="en-US" altLang="ru-RU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E48F9-5B48-4041-995F-5D867F391896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iorao.ru/" TargetMode="External"/><Relationship Id="rId13" Type="http://schemas.openxmlformats.org/officeDocument/2006/relationships/hyperlink" Target="http://www.school.edu.ru/" TargetMode="External"/><Relationship Id="rId3" Type="http://schemas.openxmlformats.org/officeDocument/2006/relationships/hyperlink" Target="http://orc.zouo.ru/" TargetMode="External"/><Relationship Id="rId7" Type="http://schemas.openxmlformats.org/officeDocument/2006/relationships/hyperlink" Target="http://ito.edu.ru/" TargetMode="External"/><Relationship Id="rId12" Type="http://schemas.openxmlformats.org/officeDocument/2006/relationships/hyperlink" Target="http://fcior.edu.ru/" TargetMode="External"/><Relationship Id="rId17" Type="http://schemas.openxmlformats.org/officeDocument/2006/relationships/hyperlink" Target="http://www.proshkolu.ru/" TargetMode="External"/><Relationship Id="rId2" Type="http://schemas.openxmlformats.org/officeDocument/2006/relationships/hyperlink" Target="http://wikikurgan.orbitel.ru/" TargetMode="External"/><Relationship Id="rId16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ms-school.ru/" TargetMode="External"/><Relationship Id="rId11" Type="http://schemas.openxmlformats.org/officeDocument/2006/relationships/hyperlink" Target="http://school-collection.edu.ru/" TargetMode="External"/><Relationship Id="rId5" Type="http://schemas.openxmlformats.org/officeDocument/2006/relationships/hyperlink" Target="http://www.zankov.ru/" TargetMode="External"/><Relationship Id="rId15" Type="http://schemas.openxmlformats.org/officeDocument/2006/relationships/hyperlink" Target="http://www.uroki.net/" TargetMode="External"/><Relationship Id="rId10" Type="http://schemas.openxmlformats.org/officeDocument/2006/relationships/hyperlink" Target="http://elenaranko.ucoz.ru/" TargetMode="External"/><Relationship Id="rId4" Type="http://schemas.openxmlformats.org/officeDocument/2006/relationships/hyperlink" Target="http://festival.1september.ru/" TargetMode="External"/><Relationship Id="rId9" Type="http://schemas.openxmlformats.org/officeDocument/2006/relationships/hyperlink" Target="http://www.tgl.net.ru/" TargetMode="External"/><Relationship Id="rId14" Type="http://schemas.openxmlformats.org/officeDocument/2006/relationships/hyperlink" Target="http://www.solnet.e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04664"/>
            <a:ext cx="91440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200" i="1" dirty="0" smtClean="0">
                <a:ln w="11430"/>
                <a:gradFill>
                  <a:gsLst>
                    <a:gs pos="36000">
                      <a:schemeClr val="accent6">
                        <a:lumMod val="50000"/>
                      </a:schemeClr>
                    </a:gs>
                    <a:gs pos="50000">
                      <a:srgbClr val="FFC000"/>
                    </a:gs>
                    <a:gs pos="65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Использование современных информационных технологий 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5200" i="1" dirty="0" smtClean="0">
                <a:ln w="11430"/>
                <a:gradFill>
                  <a:gsLst>
                    <a:gs pos="36000">
                      <a:schemeClr val="accent6">
                        <a:lumMod val="50000"/>
                      </a:schemeClr>
                    </a:gs>
                    <a:gs pos="50000">
                      <a:srgbClr val="FFC000"/>
                    </a:gs>
                    <a:gs pos="65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Arial" pitchFamily="34" charset="0"/>
              </a:rPr>
              <a:t>в начальной школе</a:t>
            </a:r>
            <a:endParaRPr kumimoji="0" lang="ru-RU" sz="5200" i="1" u="none" strike="noStrike" kern="1200" normalizeH="0" baseline="0" noProof="0" dirty="0">
              <a:ln w="11430"/>
              <a:gradFill>
                <a:gsLst>
                  <a:gs pos="36000">
                    <a:schemeClr val="accent6">
                      <a:lumMod val="50000"/>
                    </a:schemeClr>
                  </a:gs>
                  <a:gs pos="50000">
                    <a:srgbClr val="FFC000"/>
                  </a:gs>
                  <a:gs pos="65000">
                    <a:schemeClr val="accent6">
                      <a:lumMod val="5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221088"/>
            <a:ext cx="4176464" cy="201622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cs typeface="Arial" pitchFamily="34" charset="0"/>
              </a:rPr>
              <a:t>Учитель начальных классов: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 err="1" smtClean="0">
                <a:solidFill>
                  <a:schemeClr val="tx1"/>
                </a:solidFill>
                <a:cs typeface="Arial" pitchFamily="34" charset="0"/>
              </a:rPr>
              <a:t>Сапенкова</a:t>
            </a:r>
            <a:r>
              <a:rPr lang="ru-RU" sz="1800" b="1" i="1" dirty="0" smtClean="0">
                <a:solidFill>
                  <a:schemeClr val="tx1"/>
                </a:solidFill>
                <a:cs typeface="Arial" pitchFamily="34" charset="0"/>
              </a:rPr>
              <a:t> Евгения Вячеславовна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cs typeface="Arial" pitchFamily="34" charset="0"/>
              </a:rPr>
              <a:t>МБОУ «</a:t>
            </a:r>
            <a:r>
              <a:rPr lang="ru-RU" sz="1800" b="1" i="1" dirty="0" err="1" smtClean="0">
                <a:solidFill>
                  <a:schemeClr val="tx1"/>
                </a:solidFill>
                <a:cs typeface="Arial" pitchFamily="34" charset="0"/>
              </a:rPr>
              <a:t>Ашковская</a:t>
            </a:r>
            <a:r>
              <a:rPr lang="ru-RU" sz="1800" b="1" i="1" dirty="0" smtClean="0">
                <a:solidFill>
                  <a:schemeClr val="tx1"/>
                </a:solidFill>
                <a:cs typeface="Arial" pitchFamily="34" charset="0"/>
              </a:rPr>
              <a:t> основная школа»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schemeClr val="tx1"/>
                </a:solidFill>
                <a:cs typeface="Arial" pitchFamily="34" charset="0"/>
              </a:rPr>
              <a:t>2018 год</a:t>
            </a:r>
          </a:p>
        </p:txBody>
      </p:sp>
      <p:pic>
        <p:nvPicPr>
          <p:cNvPr id="8194" name="Picture 2" descr="D:\Документы\Рабочий стол\_DSC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39963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и к т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7544" y="3789040"/>
            <a:ext cx="4392488" cy="2806529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 eaLnBrk="1" hangingPunct="1"/>
            <a:r>
              <a:rPr lang="ru-RU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Возможности использования ИКТ </a:t>
            </a:r>
            <a:br>
              <a:rPr lang="ru-RU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начальной школе.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384377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Спектр использования возможностей ИКТ достаточно широк. Однако, работая с детьми младшего школьного возраста, необходимо помнить заповедь «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навреди!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». 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Следовательно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ИКТ должно выполнять определенную образовательную функцию, помочь ребенку разобраться в потоке информации, воспринять ее, запомнить, а не в коем                случае не подорвать здоровье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55576" y="4149081"/>
            <a:ext cx="1728192" cy="120032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1 - 4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классы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i="1" dirty="0"/>
              <a:t> 10 – 15 мин</a:t>
            </a:r>
          </a:p>
          <a:p>
            <a:pPr>
              <a:defRPr/>
            </a:pPr>
            <a:r>
              <a:rPr lang="ru-RU" b="1" i="1" dirty="0"/>
              <a:t>3- 4 раза в </a:t>
            </a:r>
            <a:r>
              <a:rPr lang="ru-RU" b="1" i="1" dirty="0" smtClean="0"/>
              <a:t>неделю</a:t>
            </a:r>
            <a:endParaRPr lang="ru-RU" b="1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3568" y="3573016"/>
            <a:ext cx="1008112" cy="33265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СанПиН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23850" y="332656"/>
            <a:ext cx="835260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возможности использования ИКТ, которые помогут учителю создать комфортные условия на уроке и достичь высокого уровня усвоения материала: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Создание и подготовка дидактических материалов (варианты заданий, таблицы, памятки, схемы, чертежи, демонстрационные таблицы и т.д.);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Создание презентаций на определенную тему по учебному материалу;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Использование готовых программных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продуктов, электронных учебников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Поиск и использование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Интернет-ресурсов,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подготовке уроков, внеклассного мероприятия, самообразования;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Word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Power Point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т.д.- для создания собственных образовательных ресурсов. 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3825" y="1908175"/>
            <a:ext cx="8443913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algn="l" eaLnBrk="0" hangingPunct="0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>
              <a:solidFill>
                <a:srgbClr val="000000"/>
              </a:solidFill>
              <a:cs typeface="Arial" charset="0"/>
            </a:endParaRPr>
          </a:p>
          <a:p>
            <a:pPr marL="341313" indent="-341313" algn="l" eaLnBrk="0" hangingPunct="0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>
              <a:solidFill>
                <a:srgbClr val="000000"/>
              </a:solidFill>
              <a:cs typeface="Arial" charset="0"/>
            </a:endParaRPr>
          </a:p>
          <a:p>
            <a:pPr marL="341313" indent="-341313" algn="l" eaLnBrk="0" hangingPunct="0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>
              <a:solidFill>
                <a:srgbClr val="000000"/>
              </a:solidFill>
              <a:cs typeface="Arial" charset="0"/>
            </a:endParaRPr>
          </a:p>
          <a:p>
            <a:pPr marL="341313" indent="-341313" algn="l" eaLnBrk="0" hangingPunct="0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>
              <a:solidFill>
                <a:srgbClr val="000000"/>
              </a:solidFill>
              <a:cs typeface="Arial" charset="0"/>
            </a:endParaRPr>
          </a:p>
          <a:p>
            <a:pPr marL="341313" indent="-341313" algn="l" eaLnBrk="0" hangingPunct="0">
              <a:spcBef>
                <a:spcPts val="8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1196975" y="1479550"/>
            <a:ext cx="6929438" cy="183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altLang="ru-RU" sz="24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l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Всемирная компьютерная сеть – это уникальные возможности для диалога ребенка с наукой и культурой.</a:t>
            </a: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100" y="3194050"/>
            <a:ext cx="4081463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47664" y="548680"/>
            <a:ext cx="552801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информации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Интернет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9552" y="548680"/>
            <a:ext cx="8064896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Презентация</a:t>
            </a:r>
            <a:r>
              <a:rPr lang="ru-RU" altLang="ru-RU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мощное средство наглядности, </a:t>
            </a:r>
            <a:r>
              <a:rPr lang="ru-RU" altLang="ru-RU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altLang="ru-RU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познавательного интереса. 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0800" y="2436813"/>
            <a:ext cx="8234363" cy="8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52936"/>
            <a:ext cx="5435138" cy="362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48880"/>
            <a:ext cx="3816424" cy="254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492896"/>
            <a:ext cx="167005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1662112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21088"/>
            <a:ext cx="1631950" cy="164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95537" y="476672"/>
            <a:ext cx="6038602" cy="35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Электронный учебник 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раскрывает широкие возможности подачи нового материала для учителей.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Это и </a:t>
            </a:r>
            <a:r>
              <a:rPr lang="ru-RU" alt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мультимедийный</a:t>
            </a:r>
            <a:r>
              <a:rPr lang="ru-RU" alt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материал, виртуальные лаборатории, графика, диаграммы, анимация и т.д. Устройство также ускоряет проверку усвоенного материала и обеспечивает равные условия его выполнения.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3933056"/>
            <a:ext cx="5328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 же я на уроках использую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интерактивные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компоненты к учебникам 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В. Г. Горецкий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«Азбука»</a:t>
            </a: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М.И.Моро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Математика»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В. П. </a:t>
            </a:r>
            <a:r>
              <a:rPr lang="ru-RU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Канакина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В. Г. Горецкий  «Русский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язык»</a:t>
            </a:r>
            <a:endParaRPr lang="ru-RU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А.А.Плешаков «Окружающий мир»</a:t>
            </a:r>
          </a:p>
          <a:p>
            <a:endParaRPr lang="ru-RU" b="1" dirty="0" smtClean="0">
              <a:solidFill>
                <a:schemeClr val="accent3"/>
              </a:solidFill>
            </a:endParaRPr>
          </a:p>
          <a:p>
            <a:endParaRPr lang="ru-RU" b="1" dirty="0" smtClean="0">
              <a:solidFill>
                <a:schemeClr val="accent3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9" descr="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200400"/>
            <a:ext cx="2133600" cy="1600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56" name="Picture 10" descr="ri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572000"/>
            <a:ext cx="1905000" cy="14287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57" name="Picture 11" descr="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600200"/>
            <a:ext cx="2209800" cy="16573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1600200" y="381000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Использование готовых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обучающих программ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81000" y="1981200"/>
            <a:ext cx="5715000" cy="4572000"/>
          </a:xfrm>
          <a:prstGeom prst="wedgeRoundRectCallout">
            <a:avLst>
              <a:gd name="adj1" fmla="val 40611"/>
              <a:gd name="adj2" fmla="val -61111"/>
              <a:gd name="adj3" fmla="val 16667"/>
            </a:avLst>
          </a:prstGeom>
          <a:solidFill>
            <a:srgbClr val="D7D7FD"/>
          </a:solidFill>
          <a:ln w="25400" algn="ctr">
            <a:solidFill>
              <a:srgbClr val="000080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lIns="18000" tIns="10800" rIns="18000" bIns="10800"/>
          <a:lstStyle/>
          <a:p>
            <a:pPr algn="ctr"/>
            <a:endParaRPr lang="ru-RU"/>
          </a:p>
        </p:txBody>
      </p:sp>
      <p:sp>
        <p:nvSpPr>
          <p:cNvPr id="23558" name="Rectangle 14"/>
          <p:cNvSpPr>
            <a:spLocks noChangeArrowheads="1"/>
          </p:cNvSpPr>
          <p:nvPr/>
        </p:nvSpPr>
        <p:spPr bwMode="auto">
          <a:xfrm>
            <a:off x="609600" y="2060849"/>
            <a:ext cx="5486400" cy="440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Обучающие программы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представлены разнообразными детскими энциклопедиями, интерактивными тренажёрами, </a:t>
            </a:r>
            <a:r>
              <a:rPr lang="ru-RU" b="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мультимедийными</a:t>
            </a:r>
            <a:r>
              <a:rPr lang="ru-RU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учебниками. Детские обучающие программы подготовлены с учётом психологических особенностей детей младшего школьного возраста. Электронные энциклопедии и учебники позволяют посмотреть иллюстрации, электронные таблицы, анимации, видеосюжеты, получить информацию о важных событиях, занимательных фактах, выполнить тестовые задания, поиграть в обучающие интерактивные игры, в содружестве с анимированным помощником выполнить задания интерактивного тренажёра и т.д.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8437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284984"/>
            <a:ext cx="568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3860651" cy="2576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39552" y="1202230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i="1" dirty="0">
                <a:latin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информационных ресурсов сети Интернет при организации познавательной деятельности школьников на уроке и во внеурочной деятельности:</a:t>
            </a:r>
            <a:endParaRPr lang="ru-RU" sz="2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различные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интеллектуальные</a:t>
            </a:r>
          </a:p>
          <a:p>
            <a:pPr algn="ctr" eaLnBrk="0" hangingPunct="0"/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творческие дистанционные состязания. </a:t>
            </a:r>
          </a:p>
          <a:p>
            <a:pPr algn="just" eaLnBrk="0" hangingPunct="0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Каждое дистанционное мероприятие – это очередная  ступень  к  вершине знаний,  ключ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успеху, развитию.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окументы\Рабочий стол\Новая папка (2)\IMG_20170206_100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35034"/>
            <a:ext cx="5472608" cy="3078342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09645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Документы\Рабочий стол\Новая папка (2)\IMG_20180305_120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28800"/>
            <a:ext cx="4862016" cy="2772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6417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en-US" dirty="0" smtClean="0">
                <a:latin typeface="Monotype Corsiva" pitchFamily="66" charset="0"/>
              </a:rPr>
              <a:t>          </a:t>
            </a:r>
            <a:r>
              <a:rPr lang="ru-RU" sz="4400" dirty="0" smtClean="0">
                <a:latin typeface="Monotype Corsiva" pitchFamily="66" charset="0"/>
              </a:rPr>
              <a:t>Если вы входите в класс, от которого трудно добиться</a:t>
            </a:r>
            <a:r>
              <a:rPr lang="en-US" sz="4400" dirty="0" smtClean="0">
                <a:latin typeface="Monotype Corsiva" pitchFamily="66" charset="0"/>
              </a:rPr>
              <a:t> </a:t>
            </a:r>
            <a:r>
              <a:rPr lang="ru-RU" sz="4400" dirty="0" smtClean="0">
                <a:latin typeface="Monotype Corsiva" pitchFamily="66" charset="0"/>
              </a:rPr>
              <a:t>слова, начните показывать картинки, и класс заговорит, а главное, заговорит свободно…</a:t>
            </a:r>
          </a:p>
          <a:p>
            <a:pPr algn="r">
              <a:buFont typeface="Wingdings 3" pitchFamily="18" charset="2"/>
              <a:buNone/>
            </a:pPr>
            <a:r>
              <a:rPr lang="ru-RU" sz="4400" dirty="0" smtClean="0">
                <a:latin typeface="Monotype Corsiva" pitchFamily="66" charset="0"/>
              </a:rPr>
              <a:t>К.Д.Ушинский</a:t>
            </a:r>
          </a:p>
          <a:p>
            <a:endParaRPr lang="ru-RU" sz="44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381000" y="381000"/>
            <a:ext cx="8229600" cy="1676400"/>
          </a:xfrm>
          <a:prstGeom prst="roundRect">
            <a:avLst>
              <a:gd name="adj" fmla="val 16667"/>
            </a:avLst>
          </a:prstGeom>
          <a:solidFill>
            <a:srgbClr val="89C4FF"/>
          </a:solidFill>
          <a:ln w="25400" algn="ctr">
            <a:solidFill>
              <a:srgbClr val="3366FF"/>
            </a:solidFill>
            <a:round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lIns="18000" tIns="10800" rIns="18000" bIns="10800" anchor="ctr"/>
          <a:lstStyle/>
          <a:p>
            <a:endParaRPr lang="ru-RU"/>
          </a:p>
        </p:txBody>
      </p:sp>
      <p:pic>
        <p:nvPicPr>
          <p:cNvPr id="30723" name="Picture 5" descr="p84_oborudovanie2"/>
          <p:cNvPicPr>
            <a:picLocks noChangeAspect="1" noChangeArrowheads="1"/>
          </p:cNvPicPr>
          <p:nvPr/>
        </p:nvPicPr>
        <p:blipFill>
          <a:blip r:embed="rId2" cstate="print"/>
          <a:srcRect l="12767" t="10234" r="9361" b="7889"/>
          <a:stretch>
            <a:fillRect/>
          </a:stretch>
        </p:blipFill>
        <p:spPr bwMode="auto">
          <a:xfrm>
            <a:off x="1907704" y="2276872"/>
            <a:ext cx="5257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Cloud"/>
          <p:cNvSpPr>
            <a:spLocks noChangeAspect="1" noEditPoints="1" noChangeArrowheads="1"/>
          </p:cNvSpPr>
          <p:nvPr/>
        </p:nvSpPr>
        <p:spPr bwMode="auto">
          <a:xfrm>
            <a:off x="457200" y="1828800"/>
            <a:ext cx="3733800" cy="25034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BA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44" name="Cloud"/>
          <p:cNvSpPr>
            <a:spLocks noChangeAspect="1" noEditPoints="1" noChangeArrowheads="1"/>
          </p:cNvSpPr>
          <p:nvPr/>
        </p:nvSpPr>
        <p:spPr bwMode="auto">
          <a:xfrm>
            <a:off x="2209800" y="4038600"/>
            <a:ext cx="4018384" cy="24272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BA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45" name="Cloud"/>
          <p:cNvSpPr>
            <a:spLocks noChangeAspect="1" noEditPoints="1" noChangeArrowheads="1"/>
          </p:cNvSpPr>
          <p:nvPr/>
        </p:nvSpPr>
        <p:spPr bwMode="auto">
          <a:xfrm>
            <a:off x="5334000" y="1828800"/>
            <a:ext cx="3505200" cy="23479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BA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46" name="Cloud"/>
          <p:cNvSpPr>
            <a:spLocks noChangeAspect="1" noEditPoints="1" noChangeArrowheads="1"/>
          </p:cNvSpPr>
          <p:nvPr/>
        </p:nvSpPr>
        <p:spPr bwMode="auto">
          <a:xfrm>
            <a:off x="64008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4BA5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914400" y="2133600"/>
            <a:ext cx="32255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создание различных объектов и управление их перемещением, цветом, размером, формой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724128" y="2108763"/>
            <a:ext cx="27363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buFont typeface="Symbol" pitchFamily="18" charset="2"/>
              <a:buNone/>
              <a:tabLst>
                <a:tab pos="457200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создание рукописных и печатных текстов, моментальное изменение их формата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6858000" y="4359275"/>
            <a:ext cx="2667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возможность записывать и сохранять происходящее</a:t>
            </a:r>
            <a:r>
              <a:rPr lang="ru-RU" b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743200" y="4648200"/>
            <a:ext cx="350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  <a:buFont typeface="Symbol" pitchFamily="18" charset="2"/>
              <a:buNone/>
              <a:tabLst>
                <a:tab pos="457200" algn="l"/>
              </a:tabLs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использование готовых шаблонов библиотеки и создание собственной библиотеки</a:t>
            </a:r>
          </a:p>
        </p:txBody>
      </p:sp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395536" y="458540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Интерактивная доска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это сенсорный экран, присоединённый к компьютеру, изображение с которого передаёт на доску проектор.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/>
      <p:bldP spid="18444" grpId="0" animBg="1"/>
      <p:bldP spid="18445" grpId="0" animBg="1"/>
      <p:bldP spid="18446" grpId="0" animBg="1"/>
      <p:bldP spid="18447" grpId="0"/>
      <p:bldP spid="18441" grpId="0"/>
      <p:bldP spid="18440" grpId="0"/>
      <p:bldP spid="184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Рабочий стол\Новая папка (2)\IMG_5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8553"/>
            <a:ext cx="4244184" cy="2832415"/>
          </a:xfrm>
          <a:prstGeom prst="rect">
            <a:avLst/>
          </a:prstGeom>
          <a:noFill/>
        </p:spPr>
      </p:pic>
      <p:pic>
        <p:nvPicPr>
          <p:cNvPr id="5124" name="Picture 4" descr="D:\Документы\Рабочий стол\Новая папка (2)\IMG_8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80728"/>
            <a:ext cx="4536504" cy="2931388"/>
          </a:xfrm>
          <a:prstGeom prst="rect">
            <a:avLst/>
          </a:prstGeom>
          <a:noFill/>
        </p:spPr>
      </p:pic>
      <p:pic>
        <p:nvPicPr>
          <p:cNvPr id="5123" name="Picture 3" descr="D:\Документы\Рабочий стол\Новая папка (2)\IMG_8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84984"/>
            <a:ext cx="4896544" cy="3267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/>
                </a:solidFill>
              </a:rPr>
              <a:t>Вспомогательные средства информационных технологий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50179" name="Picture 5" descr="C:\Users\Admin\Desktop\доку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281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C:\Users\Admin\Desktop\микр2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48264" y="2060848"/>
            <a:ext cx="1657350" cy="2713038"/>
          </a:xfrm>
          <a:noFill/>
        </p:spPr>
      </p:pic>
      <p:pic>
        <p:nvPicPr>
          <p:cNvPr id="50181" name="Picture 8" descr="C:\Users\Admin\Desktop\д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14827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9" descr="C:\Users\Admin\Desktop\прин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149080"/>
            <a:ext cx="18510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067175" y="5445223"/>
            <a:ext cx="25844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820019"/>
                </a:solidFill>
                <a:latin typeface="Times New Roman" pitchFamily="18" charset="0"/>
              </a:rPr>
              <a:t>Уильям </a:t>
            </a:r>
            <a:r>
              <a:rPr lang="ru-RU" sz="2800" i="1" dirty="0" err="1">
                <a:solidFill>
                  <a:srgbClr val="820019"/>
                </a:solidFill>
                <a:latin typeface="Times New Roman" pitchFamily="18" charset="0"/>
              </a:rPr>
              <a:t>Глассер</a:t>
            </a:r>
            <a:endParaRPr lang="ru-RU" sz="2800" i="1" dirty="0">
              <a:solidFill>
                <a:srgbClr val="820019"/>
              </a:solidFill>
              <a:latin typeface="Times New Roman" pitchFamily="18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411760" y="1341438"/>
            <a:ext cx="6336953" cy="408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10%  из того, что мы ЧИТАЕМ,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20%  из того, что мы СЛЫШИМ,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30%  из того, что мы ВИДИМ,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50%  из того, что мы ВИДИМ и СЛЫШИМ,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70%  из того, что ОБСУЖДАЕМ с другими,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80%  из того, что мы ИСПЫТЫВАЕМ лично,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95%  из того, что мы ПРЕПОДАЁМ кому-то ещё.</a:t>
            </a:r>
          </a:p>
        </p:txBody>
      </p:sp>
      <p:sp>
        <p:nvSpPr>
          <p:cNvPr id="24580" name="WordArt 11"/>
          <p:cNvSpPr>
            <a:spLocks noChangeArrowheads="1" noChangeShapeType="1" noTextEdit="1"/>
          </p:cNvSpPr>
          <p:nvPr/>
        </p:nvSpPr>
        <p:spPr bwMode="auto">
          <a:xfrm>
            <a:off x="2268538" y="476250"/>
            <a:ext cx="482441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воспринимаем</a:t>
            </a:r>
          </a:p>
        </p:txBody>
      </p:sp>
      <p:pic>
        <p:nvPicPr>
          <p:cNvPr id="9" name="Picture 15" descr="DSC0563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650" y="1484313"/>
            <a:ext cx="1566863" cy="2087562"/>
          </a:xfrm>
          <a:prstGeom prst="rect">
            <a:avLst/>
          </a:prstGeom>
          <a:noFill/>
          <a:ln w="22225">
            <a:solidFill>
              <a:srgbClr val="9E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Учитель-ученик  - </a:t>
            </a:r>
            <a:b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основа любого урока </a:t>
            </a: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Да, возможности использования информационных и коммуникационных технологий на уроках огромны, но, конечно же, они </a:t>
            </a:r>
            <a:r>
              <a:rPr lang="ru-RU" sz="24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 могут заменить </a:t>
            </a:r>
            <a:r>
              <a:rPr lang="ru-RU" sz="24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учителя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Без него трудно себе представить урок. Восприятие записанного на доске текста отличается от восприятия произнесенного человеком текста, в который вложены 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эмоции и чувства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D:\Документы\Рабочий стол\_DSC0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61048"/>
            <a:ext cx="4114023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1540" y="1124744"/>
            <a:ext cx="8280920" cy="452431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hlinkClick r:id="rId2"/>
              </a:rPr>
              <a:t>://wikikurgan.orbitel.ru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3"/>
              </a:rPr>
              <a:t>http://orc.zouo.ru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4"/>
              </a:rPr>
              <a:t>http://festival.1september.ru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5"/>
              </a:rPr>
              <a:t>http://www.zankov.ru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6"/>
              </a:rPr>
              <a:t>http://www.lms-school.ru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7"/>
              </a:rPr>
              <a:t>http://ito.edu.ru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8"/>
              </a:rPr>
              <a:t>http://www.iiorao.ru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9"/>
              </a:rPr>
              <a:t>http://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hlinkClick r:id="rId9"/>
              </a:rPr>
              <a:t>www.tgl.net.ru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i="1" dirty="0" smtClean="0">
                <a:latin typeface="Arial" pitchFamily="34" charset="0"/>
                <a:cs typeface="Arial" pitchFamily="34" charset="0"/>
                <a:hlinkClick r:id="rId10"/>
              </a:rPr>
              <a:t>http://elenaranko.ucoz.ru</a:t>
            </a:r>
            <a:r>
              <a:rPr lang="en-US" sz="2400" i="1" dirty="0" smtClean="0">
                <a:latin typeface="Arial" pitchFamily="34" charset="0"/>
                <a:cs typeface="Arial" pitchFamily="34" charset="0"/>
                <a:hlinkClick r:id="rId10"/>
              </a:rPr>
              <a:t>/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  <a:hlinkClick r:id="rId11"/>
              </a:rPr>
              <a:t>http://school-collection.edu.ru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400" u="sng" dirty="0" smtClean="0">
                <a:latin typeface="Arial" pitchFamily="34" charset="0"/>
                <a:cs typeface="Arial" pitchFamily="34" charset="0"/>
                <a:hlinkClick r:id="rId12"/>
              </a:rPr>
              <a:t>http://fcior.edu.ru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400" u="sng" dirty="0" smtClean="0">
                <a:latin typeface="Arial" pitchFamily="34" charset="0"/>
                <a:cs typeface="Arial" pitchFamily="34" charset="0"/>
                <a:hlinkClick r:id="rId13"/>
              </a:rPr>
              <a:t>http://www.school.edu.ru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ru-RU" sz="2400" u="sng" dirty="0" smtClean="0">
                <a:latin typeface="Arial" pitchFamily="34" charset="0"/>
                <a:cs typeface="Arial" pitchFamily="34" charset="0"/>
                <a:hlinkClick r:id="rId14"/>
              </a:rPr>
              <a:t>http://www.solnet.ee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u="sng" dirty="0" smtClean="0">
                <a:latin typeface="Arial" pitchFamily="34" charset="0"/>
                <a:cs typeface="Arial" pitchFamily="34" charset="0"/>
                <a:hlinkClick r:id="rId15"/>
              </a:rPr>
              <a:t>http://www.uroki.net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u="sng" dirty="0" smtClean="0">
                <a:latin typeface="Arial" pitchFamily="34" charset="0"/>
                <a:cs typeface="Arial" pitchFamily="34" charset="0"/>
                <a:hlinkClick r:id="rId16"/>
              </a:rPr>
              <a:t>http</a:t>
            </a:r>
            <a:r>
              <a:rPr lang="ru-RU" sz="2400" u="sng" dirty="0" smtClean="0">
                <a:latin typeface="Arial" pitchFamily="34" charset="0"/>
                <a:cs typeface="Arial" pitchFamily="34" charset="0"/>
                <a:hlinkClick r:id="rId16"/>
              </a:rPr>
              <a:t>://pedsovet.su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hlinkClick r:id="rId17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17"/>
              </a:rPr>
              <a:t>www.proshkolu.ru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404664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Интернет – ресурсы</a:t>
            </a:r>
          </a:p>
        </p:txBody>
      </p:sp>
    </p:spTree>
    <p:extLst>
      <p:ext uri="{BB962C8B-B14F-4D97-AF65-F5344CB8AC3E}">
        <p14:creationId xmlns="" xmlns:p14="http://schemas.microsoft.com/office/powerpoint/2010/main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39552" y="1844824"/>
            <a:ext cx="59046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«Скажи мне,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и я забуду.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Покажи мне, –  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я смогу запомнить.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Позволь мне это сделать самому,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это станет моим навсегда»</a:t>
            </a:r>
          </a:p>
          <a:p>
            <a:pPr>
              <a:lnSpc>
                <a:spcPct val="150000"/>
              </a:lnSpc>
            </a:pPr>
            <a:endParaRPr lang="ru-RU" sz="2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Древняя мудрость </a:t>
            </a:r>
            <a:r>
              <a:rPr lang="ru-RU" sz="2400" b="1" i="1" dirty="0">
                <a:solidFill>
                  <a:schemeClr val="accent6"/>
                </a:solidFill>
              </a:rPr>
              <a:t>     </a:t>
            </a:r>
            <a:r>
              <a:rPr lang="ru-RU" sz="2400" i="1" dirty="0">
                <a:solidFill>
                  <a:schemeClr val="accent6"/>
                </a:solidFill>
              </a:rPr>
              <a:t>                                                                                     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979" y="379289"/>
            <a:ext cx="4693493" cy="31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582341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Начальная школа – фундамент, от качества которого зависит дальнейшее обучение ребенка. И это налагает особую ответственность на учителя начальных классов. Его задача не только научить читать, писать, но и заложить основы духовности ребенка, развить его лучшие качества, обучить способам учебной деятельности. Особенно последнее важно сейчас в наш быстро меняющийся мир, мир переполненный информацией. Научить ребенка работать с информацией, научить учиться.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560" y="1844823"/>
            <a:ext cx="78482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Высказывание академика А.П. Семенова «Научить человека жить в информационном мире – важнейшая задача современной школы», должно стать определяющим в работе каждого учителя. Для реализации этих целей возникает необходимость применения в практике работы учителя начальных классов информационно-коммуникативных технологий.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260350"/>
            <a:ext cx="8713788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Требования, предъявляемые к учителю, </a:t>
            </a:r>
          </a:p>
          <a:p>
            <a:pPr algn="ctr">
              <a:defRPr/>
            </a:pPr>
            <a:r>
              <a:rPr lang="ru-RU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работающему с применением ИТ:</a:t>
            </a:r>
          </a:p>
          <a:p>
            <a:pPr algn="ctr">
              <a:defRPr/>
            </a:pPr>
            <a:endParaRPr lang="ru-RU" sz="4000" b="1" dirty="0">
              <a:solidFill>
                <a:srgbClr val="7030A0"/>
              </a:solidFill>
              <a:latin typeface="Monotype Corsiva" pitchFamily="66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1557338"/>
            <a:ext cx="86423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владеть основами работы на компьютере</a:t>
            </a: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иметь навыки работы с мультимедийными программами</a:t>
            </a:r>
          </a:p>
          <a:p>
            <a:pPr algn="ctr">
              <a:defRPr/>
            </a:pPr>
            <a:endParaRPr 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владеть основами работы в Интернете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323850" y="1556791"/>
            <a:ext cx="82089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 целесообразности использования ИКТ в обучении младших школьников говорят такие их возрастные особенности, как лучшее развитие наглядно-образного мышления по сравнению с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вербально-логическим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а также неравномерное и недостаточное развитие анализаторов, с помощью которых дети воспринимают информацию для дальнейшей ее переработки; если информация не воспринята, то она не может быть </a:t>
            </a:r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понята,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усвоена, не может стать достоянием личности, элементом ее культуры.</a:t>
            </a:r>
          </a:p>
        </p:txBody>
      </p:sp>
      <p:pic>
        <p:nvPicPr>
          <p:cNvPr id="3" name="Содержимое 4" descr="фгос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247650"/>
            <a:ext cx="2771775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3428992" y="357166"/>
            <a:ext cx="535785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Информационная </a:t>
            </a:r>
            <a:b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компетентность учащихся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68313" y="1340768"/>
            <a:ext cx="80645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 </a:t>
            </a:r>
            <a:r>
              <a:rPr lang="ru-RU" sz="32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Где же сегодня находят широкое применение ИКТ? Прежде всего, на уроке.</a:t>
            </a:r>
            <a:r>
              <a:rPr lang="ru-RU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Информатизация начальной школы играет важную роль для достижения современного качества образования и формирования информационной культуры ребенка ХХI века.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95288" y="980728"/>
            <a:ext cx="85328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b="1" u="sng" dirty="0"/>
              <a:t> </a:t>
            </a:r>
            <a:r>
              <a:rPr lang="ru-RU" sz="2400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Отсюда следуют цели использования ИКТ:</a:t>
            </a:r>
          </a:p>
          <a:p>
            <a:pPr algn="l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повысить мотивацию обучения;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повысить эффективность процесса обучения;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способствовать активизации познавательной сферы обучающихся;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совершенствовать методики проведения уроков;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своевременно отслеживать результаты обучения и воспитания;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планировать и систематизировать свою работу;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использовать как средство самообразования;</a:t>
            </a:r>
            <a:b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• качественно и быстро подготовить урок </a:t>
            </a: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мероприятие).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809</Words>
  <Application>Microsoft Office PowerPoint</Application>
  <PresentationFormat>Экран (4:3)</PresentationFormat>
  <Paragraphs>114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Возможности использования ИКТ  в начальной школе.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Вспомогательные средства информационных технологий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Пользователь</cp:lastModifiedBy>
  <cp:revision>15</cp:revision>
  <dcterms:created xsi:type="dcterms:W3CDTF">2018-03-09T15:08:22Z</dcterms:created>
  <dcterms:modified xsi:type="dcterms:W3CDTF">2018-08-28T00:14:09Z</dcterms:modified>
</cp:coreProperties>
</file>